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60" r:id="rId3"/>
    <p:sldId id="261" r:id="rId4"/>
    <p:sldId id="262" r:id="rId5"/>
    <p:sldId id="265" r:id="rId6"/>
    <p:sldId id="266" r:id="rId7"/>
    <p:sldId id="306" r:id="rId8"/>
    <p:sldId id="263" r:id="rId9"/>
    <p:sldId id="264" r:id="rId10"/>
    <p:sldId id="273" r:id="rId11"/>
    <p:sldId id="272" r:id="rId12"/>
    <p:sldId id="311" r:id="rId13"/>
    <p:sldId id="274" r:id="rId14"/>
    <p:sldId id="275" r:id="rId15"/>
    <p:sldId id="30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312" r:id="rId28"/>
    <p:sldId id="313" r:id="rId29"/>
    <p:sldId id="314" r:id="rId30"/>
    <p:sldId id="315" r:id="rId31"/>
    <p:sldId id="289" r:id="rId32"/>
    <p:sldId id="290" r:id="rId33"/>
    <p:sldId id="291" r:id="rId34"/>
    <p:sldId id="293" r:id="rId35"/>
    <p:sldId id="295" r:id="rId36"/>
    <p:sldId id="302" r:id="rId37"/>
    <p:sldId id="297" r:id="rId38"/>
    <p:sldId id="310" r:id="rId39"/>
    <p:sldId id="298" r:id="rId4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3" d="100"/>
          <a:sy n="63" d="100"/>
        </p:scale>
        <p:origin x="-2184" y="-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27.09.2023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27.09.2023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27.09.2023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27.09.2023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27.09.2023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27.09.2023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27.09.2023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2"/>
          </a:xfrm>
        </p:spPr>
        <p:txBody>
          <a:bodyPr>
            <a:normAutofit fontScale="90000"/>
          </a:bodyPr>
          <a:lstStyle/>
          <a:p>
            <a:r>
              <a:rPr lang="tr-TR" sz="5400" b="1" dirty="0" smtClean="0">
                <a:solidFill>
                  <a:schemeClr val="accent2"/>
                </a:solidFill>
              </a:rPr>
              <a:t>2024 YKS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39750" y="1631315"/>
            <a:ext cx="8065135" cy="4678045"/>
          </a:xfrm>
        </p:spPr>
        <p:txBody>
          <a:bodyPr>
            <a:normAutofit lnSpcReduction="10000"/>
          </a:bodyPr>
          <a:lstStyle/>
          <a:p>
            <a:r>
              <a:rPr lang="tr-TR" sz="4000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YÜKSEKÖĞRETİM KURUMLARI SINAVI </a:t>
            </a:r>
          </a:p>
          <a:p>
            <a:r>
              <a:rPr lang="tr-TR" sz="4000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(TYT – AYT - YDT)</a:t>
            </a:r>
            <a:endParaRPr lang="tr-TR" b="1" dirty="0" smtClean="0">
              <a:solidFill>
                <a:srgbClr val="C00000"/>
              </a:solidFill>
            </a:endParaRPr>
          </a:p>
          <a:p>
            <a:r>
              <a:rPr lang="tr-TR" sz="2800" b="1" dirty="0" smtClean="0">
                <a:solidFill>
                  <a:schemeClr val="tx1"/>
                </a:solidFill>
              </a:rPr>
              <a:t>(04/09/2023 hazırlanma tarihi)</a:t>
            </a:r>
            <a:endParaRPr lang="tr-TR" sz="2800" dirty="0" smtClean="0">
              <a:solidFill>
                <a:schemeClr val="tx1"/>
              </a:solidFill>
            </a:endParaRPr>
          </a:p>
          <a:p>
            <a:r>
              <a:rPr lang="tr-TR" sz="2600" b="1" dirty="0" smtClean="0">
                <a:solidFill>
                  <a:srgbClr val="C00000"/>
                </a:solidFill>
              </a:rPr>
              <a:t>Sunum 1.0</a:t>
            </a:r>
          </a:p>
          <a:p>
            <a:endParaRPr lang="tr-TR" sz="2400" b="1" dirty="0" smtClean="0">
              <a:solidFill>
                <a:srgbClr val="002060"/>
              </a:solidFill>
            </a:endParaRPr>
          </a:p>
          <a:p>
            <a:r>
              <a:rPr lang="tr-TR" sz="2200" b="1" dirty="0">
                <a:solidFill>
                  <a:schemeClr val="tx1"/>
                </a:solidFill>
              </a:rPr>
              <a:t>(Not: Sınava ilişkin kılavuz Ocak 2024’de ÖSYM tarafından yayınlanacaktır. Burada yer alan bilgilerde değişiklik olabilir)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ADAYLARA TAVSİYEMİZ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tr-TR" sz="3000" dirty="0" smtClean="0"/>
              <a:t>TYT’de tüm adaylar sınavda sorulan 4 testin hepsinden (TYT, AYT ve YDT için)alan ayrımı olmadan puan almaktadır. Bundan dolayı adayların tüm soruları yanıtlamaya çalışmaları önerilir. </a:t>
            </a:r>
          </a:p>
          <a:p>
            <a:pPr marL="0" indent="0">
              <a:buNone/>
            </a:pPr>
            <a:endParaRPr lang="tr-TR" sz="3000" dirty="0" smtClean="0"/>
          </a:p>
          <a:p>
            <a:r>
              <a:rPr lang="tr-TR" sz="3000" dirty="0" smtClean="0">
                <a:solidFill>
                  <a:srgbClr val="C00000"/>
                </a:solidFill>
              </a:rPr>
              <a:t>Türkçe ya da Matematik testlerinin en az birinden 0,5 net çıkartan adayın TYT puanı hesaplanacaktır. </a:t>
            </a:r>
          </a:p>
          <a:p>
            <a:endParaRPr lang="tr-TR" sz="30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19672" y="1052736"/>
            <a:ext cx="6264696" cy="36490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Senem\Desktop\2022 YKS SÜRECİ\tyt puan hesapalm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4" y="836712"/>
            <a:ext cx="8905196" cy="56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1143000"/>
          </a:xfrm>
        </p:spPr>
        <p:txBody>
          <a:bodyPr>
            <a:noAutofit/>
          </a:bodyPr>
          <a:lstStyle/>
          <a:p>
            <a:r>
              <a:rPr lang="tr-TR" sz="3400" b="1" dirty="0" smtClean="0">
                <a:solidFill>
                  <a:srgbClr val="0070C0"/>
                </a:solidFill>
              </a:rPr>
              <a:t>TYT’de ders başına her bir netin yaklaşık değeri</a:t>
            </a:r>
            <a:endParaRPr lang="tr-TR" sz="34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</p:nvPr>
        </p:nvGraphicFramePr>
        <p:xfrm>
          <a:off x="539552" y="1556794"/>
          <a:ext cx="7992888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/>
                <a:gridCol w="1378877"/>
                <a:gridCol w="1445523"/>
                <a:gridCol w="1870675"/>
                <a:gridCol w="1785645"/>
              </a:tblGrid>
              <a:tr h="131578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 dirty="0">
                          <a:effectLst/>
                        </a:rPr>
                        <a:t>Der Adı </a:t>
                      </a:r>
                      <a:endParaRPr lang="tr-T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effectLst/>
                        </a:rPr>
                        <a:t>TYT Soru Sayısı</a:t>
                      </a:r>
                      <a:endParaRPr lang="tr-T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effectLst/>
                        </a:rPr>
                        <a:t>1 Net Değeri</a:t>
                      </a:r>
                      <a:endParaRPr lang="tr-TR" sz="2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effectLst/>
                        </a:rPr>
                        <a:t>Toplam Puan Katkısı</a:t>
                      </a:r>
                      <a:endParaRPr lang="tr-TR" sz="2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effectLst/>
                        </a:rPr>
                        <a:t>TYT Test Ağırlıkları</a:t>
                      </a:r>
                      <a:endParaRPr lang="tr-TR" sz="2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Türkçe Testi 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40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132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33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Matematik Testi 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40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132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33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Sosyal Bil. Testi 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20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3,4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68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17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Fen Bil. Testi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20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3,4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68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17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8892480" cy="114300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TYT’DE PUANI HESAPLANANLAR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28800"/>
            <a:ext cx="8784976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dirty="0" smtClean="0"/>
              <a:t>TYT’DE PUANI HESAPLANAN ADAYLAR (TYT puanının hesaplanması için </a:t>
            </a:r>
            <a:r>
              <a:rPr lang="tr-TR" sz="2400" b="1" dirty="0" smtClean="0">
                <a:solidFill>
                  <a:srgbClr val="FF0000"/>
                </a:solidFill>
              </a:rPr>
              <a:t>En az 0,5 Türkçe ya da matematik </a:t>
            </a:r>
            <a:r>
              <a:rPr lang="tr-TR" sz="2400" dirty="0" smtClean="0"/>
              <a:t>neti yapmak gerekir. </a:t>
            </a:r>
          </a:p>
          <a:p>
            <a:pPr marL="0" indent="0">
              <a:buNone/>
            </a:pPr>
            <a:endParaRPr lang="tr-TR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 * Önlisans programların (Örgün ve Açıköğretim)  tercihinde,</a:t>
            </a:r>
          </a:p>
          <a:p>
            <a:pPr marL="0" indent="0">
              <a:buNone/>
            </a:pPr>
            <a:endParaRPr lang="tr-TR" sz="2600" dirty="0" smtClean="0"/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* Özel yetenek sınavlarına ön başvuruda</a:t>
            </a:r>
            <a:r>
              <a:rPr lang="tr-TR" sz="2600" dirty="0"/>
              <a:t> </a:t>
            </a:r>
            <a:r>
              <a:rPr lang="tr-TR" sz="2600" dirty="0" smtClean="0"/>
              <a:t>(üniversitenin kendisi bu programlar için </a:t>
            </a:r>
            <a:r>
              <a:rPr lang="tr-TR" sz="2600" dirty="0" err="1" smtClean="0"/>
              <a:t>TYT’de</a:t>
            </a:r>
            <a:r>
              <a:rPr lang="tr-TR" sz="2600" dirty="0" smtClean="0"/>
              <a:t> baraj puan belirleyebilir.)</a:t>
            </a:r>
          </a:p>
          <a:p>
            <a:pPr marL="0" indent="0">
              <a:buNone/>
            </a:pPr>
            <a:endParaRPr lang="tr-TR" sz="2600" dirty="0" smtClean="0"/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* İkinci aşama Alan Yeterlilik Sınavında puan hesaplanma  hakkı verir. 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TYT PUANI İLE ASKER ve POLİS MESLEK YÜKSEKOKULU ÖN BAŞVURULARI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600" dirty="0" smtClean="0"/>
              <a:t>Astsubay </a:t>
            </a:r>
            <a:r>
              <a:rPr lang="tr-TR" sz="2600" dirty="0"/>
              <a:t>Meslek </a:t>
            </a:r>
            <a:r>
              <a:rPr lang="tr-TR" sz="2600" dirty="0" smtClean="0"/>
              <a:t>Yüksekokulu seçim aşamasında kullanılacaktır. 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tr-TR" sz="2600" b="1" dirty="0" smtClean="0">
                <a:solidFill>
                  <a:srgbClr val="FF0000"/>
                </a:solidFill>
              </a:rPr>
              <a:t>***Subaylık ve Astsubaylık ön başvuruları için adayların  Milli Savunma üniversitesi Sınavını (MSÜ) takip etmeleri gerekmektedir. ***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400" dirty="0"/>
          </a:p>
          <a:p>
            <a:r>
              <a:rPr lang="tr-TR" sz="2600" dirty="0"/>
              <a:t> </a:t>
            </a:r>
            <a:r>
              <a:rPr lang="tr-TR" sz="2600" dirty="0" smtClean="0"/>
              <a:t>Polis </a:t>
            </a:r>
            <a:r>
              <a:rPr lang="tr-TR" sz="2600" dirty="0"/>
              <a:t>Meslek </a:t>
            </a:r>
            <a:r>
              <a:rPr lang="tr-TR" sz="2600" dirty="0" smtClean="0"/>
              <a:t>Yüksekokulu ön </a:t>
            </a:r>
            <a:r>
              <a:rPr lang="tr-TR" sz="2600" dirty="0"/>
              <a:t>başvurusunda </a:t>
            </a:r>
            <a:r>
              <a:rPr lang="tr-TR" sz="2600" dirty="0" smtClean="0"/>
              <a:t>250-270 arası ham puan kullanılacaktır.  </a:t>
            </a:r>
            <a:endParaRPr lang="tr-TR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512168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YKS’DE İKİNCİ AŞAMA SINAVLARI: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tr-TR" sz="40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tr-TR" sz="4000" b="1" dirty="0" smtClean="0">
                <a:solidFill>
                  <a:srgbClr val="002060"/>
                </a:solidFill>
              </a:rPr>
              <a:t>ALAN YETERLİLİK TESTİ (AYT) </a:t>
            </a:r>
          </a:p>
          <a:p>
            <a:pPr marL="0" indent="0" algn="ctr">
              <a:buNone/>
            </a:pPr>
            <a:r>
              <a:rPr lang="tr-TR" sz="4000" b="1" dirty="0" smtClean="0">
                <a:solidFill>
                  <a:srgbClr val="002060"/>
                </a:solidFill>
              </a:rPr>
              <a:t>ve YABANCI DİL TESTİ (YDT)</a:t>
            </a:r>
          </a:p>
          <a:p>
            <a:pPr marL="0" indent="0" algn="ctr">
              <a:buNone/>
            </a:pP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endParaRPr lang="tr-TR" sz="28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tr-TR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400" b="1" dirty="0" smtClean="0">
                <a:solidFill>
                  <a:srgbClr val="002060"/>
                </a:solidFill>
              </a:rPr>
              <a:t>AYT ve YDT UYGULANIŞI  </a:t>
            </a:r>
            <a:endParaRPr lang="tr-TR" sz="3400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800" b="1" dirty="0" smtClean="0">
              <a:solidFill>
                <a:srgbClr val="FF0000"/>
              </a:solidFill>
            </a:endParaRPr>
          </a:p>
          <a:p>
            <a:r>
              <a:rPr lang="tr-TR" sz="3000" b="1" dirty="0" smtClean="0">
                <a:solidFill>
                  <a:srgbClr val="FF0000"/>
                </a:solidFill>
              </a:rPr>
              <a:t>2024 Haziranda  </a:t>
            </a:r>
            <a:r>
              <a:rPr lang="tr-TR" sz="3000" b="1" dirty="0">
                <a:solidFill>
                  <a:srgbClr val="FF0000"/>
                </a:solidFill>
              </a:rPr>
              <a:t>P</a:t>
            </a:r>
            <a:r>
              <a:rPr lang="tr-TR" sz="3000" b="1" dirty="0" smtClean="0">
                <a:solidFill>
                  <a:srgbClr val="FF0000"/>
                </a:solidFill>
              </a:rPr>
              <a:t>azar sabahı 10:15</a:t>
            </a:r>
          </a:p>
          <a:p>
            <a:pPr marL="0" indent="0">
              <a:buNone/>
            </a:pPr>
            <a:r>
              <a:rPr lang="tr-TR" sz="3000" b="1" dirty="0" smtClean="0">
                <a:solidFill>
                  <a:srgbClr val="FF0000"/>
                </a:solidFill>
              </a:rPr>
              <a:t>   YDT aynı gün öğleden sonra 15:45</a:t>
            </a:r>
          </a:p>
          <a:p>
            <a:pPr marL="0" indent="0">
              <a:buNone/>
            </a:pPr>
            <a:endParaRPr lang="tr-TR" sz="3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3000" b="1" dirty="0" smtClean="0">
                <a:solidFill>
                  <a:srgbClr val="FF0000"/>
                </a:solidFill>
              </a:rPr>
              <a:t>            </a:t>
            </a:r>
          </a:p>
          <a:p>
            <a:r>
              <a:rPr lang="tr-TR" sz="3000" dirty="0" err="1" smtClean="0"/>
              <a:t>TYT’de</a:t>
            </a:r>
            <a:r>
              <a:rPr lang="tr-TR" sz="3000" dirty="0" smtClean="0"/>
              <a:t> puanı hesaplanan adayların 2. aşama sınavında (AYT) puanları hesaplanacaktır.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228998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AYT DERS KAPSAMLARI ve SORU SAYILARI </a:t>
            </a:r>
            <a:endParaRPr lang="tr-TR" sz="2800" dirty="0"/>
          </a:p>
        </p:txBody>
      </p:sp>
      <p:pic>
        <p:nvPicPr>
          <p:cNvPr id="2050" name="Picture 2" descr="C:\Users\Senay\Desktop\örnek çalışma\fotolar\EDEBİTAY SOSYAL 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89" y="1700808"/>
            <a:ext cx="915573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 smtClean="0"/>
              <a:t>Tarih-1 ve Coğrafya-1 Kapsamı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Coğrafya-1:  Adayların konu ayrımına gitmeden, </a:t>
            </a:r>
            <a:r>
              <a:rPr lang="tr-TR" sz="2800" b="1" dirty="0">
                <a:solidFill>
                  <a:srgbClr val="C00000"/>
                </a:solidFill>
              </a:rPr>
              <a:t>c</a:t>
            </a:r>
            <a:r>
              <a:rPr lang="tr-TR" sz="2800" b="1" dirty="0" smtClean="0">
                <a:solidFill>
                  <a:srgbClr val="C00000"/>
                </a:solidFill>
              </a:rPr>
              <a:t>oğrafya -1 / coğrafya-2 demeden tüm lise coğrafya müfredatına çalışması tavsiye olunur. </a:t>
            </a:r>
          </a:p>
          <a:p>
            <a:endParaRPr lang="tr-TR" sz="2800" b="1" dirty="0" smtClean="0">
              <a:solidFill>
                <a:srgbClr val="C00000"/>
              </a:solidFill>
            </a:endParaRPr>
          </a:p>
          <a:p>
            <a:r>
              <a:rPr lang="tr-TR" sz="2800" b="1" dirty="0" smtClean="0">
                <a:solidFill>
                  <a:srgbClr val="C00000"/>
                </a:solidFill>
              </a:rPr>
              <a:t>Tarih-1: Tarih dersinin 9 ve 10. sınıf tarih ve İnkılap Tarihi kazanımlarından oluşmaktadır. </a:t>
            </a:r>
          </a:p>
          <a:p>
            <a:endParaRPr lang="tr-TR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17400" y="404664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Sosyal Bilimler-2 Sınavı: </a:t>
            </a:r>
            <a:endParaRPr lang="tr-T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3648" y="2996953"/>
            <a:ext cx="5976664" cy="1872208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3074" name="Picture 2" descr="C:\Users\Senay\Desktop\örnek çalışma\fotolar\SOSY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29" y="1916832"/>
            <a:ext cx="8576543" cy="3641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08112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2024 YKS SINAVLARI: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/>
              <a:t>  </a:t>
            </a:r>
            <a:endParaRPr lang="tr-TR" sz="2400" dirty="0" smtClean="0"/>
          </a:p>
          <a:p>
            <a:pPr algn="ctr"/>
            <a:r>
              <a:rPr lang="tr-TR" sz="3600" dirty="0" smtClean="0"/>
              <a:t>BİRİNCİ AŞAMA: </a:t>
            </a:r>
            <a:r>
              <a:rPr lang="tr-TR" sz="3600" b="1" dirty="0" smtClean="0">
                <a:solidFill>
                  <a:srgbClr val="C00000"/>
                </a:solidFill>
              </a:rPr>
              <a:t>TEMEL YETERLİLİK TESTİ </a:t>
            </a:r>
            <a:r>
              <a:rPr lang="tr-TR" sz="3600" b="1" dirty="0" smtClean="0">
                <a:solidFill>
                  <a:srgbClr val="0070C0"/>
                </a:solidFill>
              </a:rPr>
              <a:t>(TYT)</a:t>
            </a:r>
          </a:p>
          <a:p>
            <a:endParaRPr lang="tr-TR" sz="3600" dirty="0"/>
          </a:p>
          <a:p>
            <a:pPr algn="ctr"/>
            <a:r>
              <a:rPr lang="tr-TR" sz="3600" dirty="0" smtClean="0"/>
              <a:t>İKİNCİ AŞAMA: </a:t>
            </a:r>
            <a:r>
              <a:rPr lang="tr-TR" sz="3600" b="1" dirty="0" smtClean="0">
                <a:solidFill>
                  <a:srgbClr val="C00000"/>
                </a:solidFill>
              </a:rPr>
              <a:t>ALAN YETERLİKİK TESTİ </a:t>
            </a:r>
            <a:r>
              <a:rPr lang="tr-TR" sz="3600" b="1" dirty="0" smtClean="0">
                <a:solidFill>
                  <a:srgbClr val="002060"/>
                </a:solidFill>
              </a:rPr>
              <a:t>(AYT) ve YABANCI DİL TESTİ (YDT) </a:t>
            </a:r>
          </a:p>
          <a:p>
            <a:pPr marL="0" indent="0">
              <a:buNone/>
            </a:pPr>
            <a:endParaRPr lang="tr-TR" sz="2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tr-T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Sosyal Bilimler-2 Ders Kapsamları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tr-TR" sz="2400" dirty="0" smtClean="0"/>
              <a:t>Felsefe Grubu: Felsefe, Sosyoloji, Psikoloji ve Mantık Derslerinin tüm lise müfredatını kapsamaktadır.</a:t>
            </a:r>
          </a:p>
          <a:p>
            <a:endParaRPr lang="tr-TR" sz="2400" dirty="0" smtClean="0"/>
          </a:p>
          <a:p>
            <a:r>
              <a:rPr lang="tr-TR" sz="2400" dirty="0" smtClean="0"/>
              <a:t>Tarihe ilave olarak Çağdaş Türk Dünya Tarihi eklenir.</a:t>
            </a:r>
          </a:p>
          <a:p>
            <a:endParaRPr lang="tr-TR" sz="2400" dirty="0" smtClean="0"/>
          </a:p>
          <a:p>
            <a:r>
              <a:rPr lang="tr-TR" sz="2400" dirty="0" smtClean="0"/>
              <a:t>Coğrafya için tüm lise müfredatına çalışması önerilir. </a:t>
            </a:r>
          </a:p>
          <a:p>
            <a:endParaRPr lang="tr-TR" sz="2400" dirty="0" smtClean="0"/>
          </a:p>
          <a:p>
            <a:r>
              <a:rPr lang="tr-TR" sz="2400" b="1" dirty="0" smtClean="0">
                <a:solidFill>
                  <a:srgbClr val="C00000"/>
                </a:solidFill>
              </a:rPr>
              <a:t>Din dersinden muaf olan adaylar, ilave felsefe grubu sorularını yanıtlayacaktır.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2074242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Fen Bilimleri Sınavı: 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>Bu derslerin tüm lise müfredatını kapsar. </a:t>
            </a:r>
            <a:endParaRPr lang="tr-TR" sz="2000" b="1" dirty="0">
              <a:solidFill>
                <a:srgbClr val="C00000"/>
              </a:solidFill>
            </a:endParaRPr>
          </a:p>
        </p:txBody>
      </p:sp>
      <p:pic>
        <p:nvPicPr>
          <p:cNvPr id="4098" name="Picture 2" descr="C:\Users\Senay\Desktop\örnek çalışma\fotolar\fen bilimleri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33" y="2708920"/>
            <a:ext cx="8394214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3730426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Matematik Sınavı</a:t>
            </a:r>
            <a:r>
              <a:rPr lang="tr-TR" sz="3600" dirty="0" smtClean="0"/>
              <a:t>:  </a:t>
            </a:r>
            <a:br>
              <a:rPr lang="tr-TR" sz="3600" dirty="0" smtClean="0"/>
            </a:br>
            <a:r>
              <a:rPr lang="tr-TR" sz="3600" dirty="0" smtClean="0"/>
              <a:t> Tüm Lise Matematik ve Geometri konularını kapsamaktadır. </a:t>
            </a:r>
            <a:br>
              <a:rPr lang="tr-TR" sz="3600" dirty="0" smtClean="0"/>
            </a:br>
            <a:r>
              <a:rPr lang="tr-TR" sz="2400" b="1" dirty="0" smtClean="0">
                <a:solidFill>
                  <a:srgbClr val="C00000"/>
                </a:solidFill>
              </a:rPr>
              <a:t/>
            </a:r>
            <a:br>
              <a:rPr lang="tr-TR" sz="2400" b="1" dirty="0" smtClean="0">
                <a:solidFill>
                  <a:srgbClr val="C00000"/>
                </a:solidFill>
              </a:rPr>
            </a:br>
            <a:r>
              <a:rPr lang="tr-TR" sz="2400" b="1" dirty="0" smtClean="0">
                <a:solidFill>
                  <a:srgbClr val="C00000"/>
                </a:solidFill>
              </a:rPr>
              <a:t>Yaklaşık 30 mat 10 geometri sorusu sorulacaktır</a:t>
            </a:r>
            <a:endParaRPr lang="tr-TR" sz="24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005064"/>
            <a:ext cx="8496944" cy="2520280"/>
          </a:xfrm>
        </p:spPr>
        <p:txBody>
          <a:bodyPr>
            <a:normAutofit/>
          </a:bodyPr>
          <a:lstStyle/>
          <a:p>
            <a:r>
              <a:rPr lang="tr-TR" dirty="0" smtClean="0"/>
              <a:t>Matematik Soru Sayısı Toplam 40 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 Sınavı: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İng</a:t>
            </a:r>
            <a:r>
              <a:rPr lang="tr-TR" sz="2800" dirty="0"/>
              <a:t>.</a:t>
            </a:r>
            <a:r>
              <a:rPr lang="tr-TR" sz="2800" dirty="0" smtClean="0"/>
              <a:t> Alm. Frnsz. Rusça ve Arapça Dillerinden yapılır.</a:t>
            </a:r>
          </a:p>
          <a:p>
            <a:r>
              <a:rPr lang="tr-TR" sz="2800" dirty="0" smtClean="0"/>
              <a:t>Aday bu </a:t>
            </a:r>
            <a:r>
              <a:rPr lang="tr-TR" sz="2800" dirty="0"/>
              <a:t>5</a:t>
            </a:r>
            <a:r>
              <a:rPr lang="tr-TR" sz="2800" dirty="0" smtClean="0"/>
              <a:t> dilden birini seçerek Dil sınavına girer. </a:t>
            </a:r>
          </a:p>
          <a:p>
            <a:r>
              <a:rPr lang="tr-TR" sz="2800" dirty="0" smtClean="0"/>
              <a:t>80 soru sorulacaktır. </a:t>
            </a:r>
          </a:p>
          <a:p>
            <a:r>
              <a:rPr lang="tr-TR" sz="2800" dirty="0" smtClean="0"/>
              <a:t>O dilin tüm lise müfredatını kapsamaktadır. </a:t>
            </a:r>
          </a:p>
          <a:p>
            <a:r>
              <a:rPr lang="tr-TR" sz="2800" dirty="0" smtClean="0"/>
              <a:t>Beş farklı dilden yapılacak sınavda tek puanlama ve sıra olacaktır.</a:t>
            </a:r>
          </a:p>
          <a:p>
            <a:r>
              <a:rPr lang="tr-TR" sz="2800" dirty="0" smtClean="0"/>
              <a:t>120 dakika sınav süresi olacaktır.</a:t>
            </a:r>
            <a:endParaRPr lang="tr-TR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AYT UYGULANIŞI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968552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AYT’de adaya tek kitapçık verilecektir. Aday kendi tercih önceliğine göre istediği testten başlayarak, istediği kadar test yanıtlayabilir.</a:t>
            </a:r>
          </a:p>
          <a:p>
            <a:r>
              <a:rPr lang="tr-TR" sz="2800" dirty="0" smtClean="0"/>
              <a:t>Bu durumda adayın zamanı iyi kullanması açısından 2 veya 3 teste girmesi tavsiye olunur. </a:t>
            </a:r>
          </a:p>
          <a:p>
            <a:r>
              <a:rPr lang="tr-TR" sz="2800" dirty="0" smtClean="0"/>
              <a:t>4 teste birden hazırlanmanın hiç gereği yoktur, lütfen kazanmak istediğiniz programı önceden seçiniz.</a:t>
            </a:r>
          </a:p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ALAN YETERLİKİK TESTİ SÜRELERİ </a:t>
            </a:r>
            <a:endParaRPr lang="tr-TR" sz="3600" dirty="0"/>
          </a:p>
        </p:txBody>
      </p:sp>
      <p:pic>
        <p:nvPicPr>
          <p:cNvPr id="5122" name="Picture 2" descr="C:\Users\Senay\Desktop\örnek çalışma\fotolar\SINAV SÜRESİ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1" y="1333142"/>
            <a:ext cx="9009665" cy="4143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899592" y="1417638"/>
            <a:ext cx="7787208" cy="64321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Senem\Desktop\2022 YKS SÜRECİ\ayt puan hesaplam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" y="980728"/>
            <a:ext cx="9112993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683568" y="1412776"/>
            <a:ext cx="7571184" cy="49919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pic>
        <p:nvPicPr>
          <p:cNvPr id="4098" name="Picture 2" descr="C:\Users\Senay\Desktop\2019 YKS SÜRECİ\puan hesaplama\ayt say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4" y="404664"/>
            <a:ext cx="8958158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457200" y="1417638"/>
            <a:ext cx="7211144" cy="93124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Senay\Desktop\2019 YKS SÜRECİ\puan hesaplama\ayt-e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4" y="476672"/>
            <a:ext cx="8995505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457200" y="1417638"/>
            <a:ext cx="7859216" cy="49919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pic>
        <p:nvPicPr>
          <p:cNvPr id="2050" name="Picture 2" descr="C:\Users\Senay\Desktop\2019 YKS SÜRECİ\puan hesaplama\ayt-söz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60" y="480092"/>
            <a:ext cx="8843436" cy="625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tr-TR" sz="3800" b="1" dirty="0" smtClean="0">
                <a:solidFill>
                  <a:srgbClr val="0070C0"/>
                </a:solidFill>
              </a:rPr>
              <a:t>TAHMİNİ 2024 YKS TARİHLERİ </a:t>
            </a:r>
            <a:endParaRPr lang="tr-TR" sz="3800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132856"/>
            <a:ext cx="8496944" cy="44644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dirty="0" smtClean="0">
                <a:solidFill>
                  <a:srgbClr val="FF0000"/>
                </a:solidFill>
              </a:rPr>
              <a:t>2024 Haziran ayında bir hafta sonunda yapılacaktır. Net tarih ÖSYM tarafından Ocak 2024’deki kılavuzda duyurulacaktır. </a:t>
            </a:r>
          </a:p>
          <a:p>
            <a:pPr marL="0" indent="0" algn="ctr">
              <a:buNone/>
            </a:pPr>
            <a:r>
              <a:rPr lang="tr-TR" sz="3600" b="1" dirty="0">
                <a:solidFill>
                  <a:srgbClr val="FF0000"/>
                </a:solidFill>
              </a:rPr>
              <a:t>TYT Cumartesi sabahı</a:t>
            </a:r>
          </a:p>
          <a:p>
            <a:pPr marL="0" indent="0" algn="ctr">
              <a:buNone/>
            </a:pPr>
            <a:r>
              <a:rPr lang="tr-TR" sz="3600" b="1" dirty="0">
                <a:solidFill>
                  <a:srgbClr val="FF0000"/>
                </a:solidFill>
              </a:rPr>
              <a:t>AYT Pazar sabahı</a:t>
            </a:r>
          </a:p>
          <a:p>
            <a:pPr marL="0" indent="0" algn="ctr">
              <a:buNone/>
            </a:pPr>
            <a:r>
              <a:rPr lang="tr-TR" sz="3600" b="1" dirty="0">
                <a:solidFill>
                  <a:srgbClr val="FF0000"/>
                </a:solidFill>
              </a:rPr>
              <a:t>YDT Pazar öğleden sonra</a:t>
            </a:r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endParaRPr lang="tr-TR" sz="3500" dirty="0" smtClean="0"/>
          </a:p>
          <a:p>
            <a:pPr marL="0" indent="0" algn="ctr">
              <a:buNone/>
            </a:pPr>
            <a:endParaRPr lang="tr-TR" sz="3600" dirty="0" smtClean="0"/>
          </a:p>
          <a:p>
            <a:pPr marL="0" indent="0">
              <a:buNone/>
            </a:pPr>
            <a:endParaRPr lang="tr-TR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1043608" y="1417638"/>
            <a:ext cx="7643192" cy="355178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pic>
        <p:nvPicPr>
          <p:cNvPr id="1026" name="Picture 2" descr="C:\Users\Senay\Desktop\2019 YKS SÜRECİ\puan hesaplama\ayd dil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24" y="680922"/>
            <a:ext cx="8833964" cy="587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HATIRLATMALAR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r>
              <a:rPr lang="tr-TR" sz="3000" dirty="0" err="1" smtClean="0"/>
              <a:t>TYT’de</a:t>
            </a:r>
            <a:r>
              <a:rPr lang="tr-TR" sz="3000" dirty="0" smtClean="0"/>
              <a:t> en az 0,5 Türkçe ya da matematik neti çıkartamayan adayın AYT puanı hesaplanmaz. </a:t>
            </a:r>
          </a:p>
          <a:p>
            <a:r>
              <a:rPr lang="tr-TR" sz="3000" dirty="0" smtClean="0"/>
              <a:t>TYT netleri AYT puanını hesaplamada kullanılır.</a:t>
            </a:r>
          </a:p>
          <a:p>
            <a:r>
              <a:rPr lang="tr-TR" sz="3000" dirty="0" smtClean="0"/>
              <a:t>AYT başarısı / başarısızlığı TYT puanını etkilemez. </a:t>
            </a:r>
            <a:endParaRPr lang="tr-TR" sz="3000" dirty="0"/>
          </a:p>
          <a:p>
            <a:endParaRPr lang="tr-TR" sz="3000" b="1" dirty="0" smtClean="0">
              <a:solidFill>
                <a:srgbClr val="FF0000"/>
              </a:solidFill>
            </a:endParaRPr>
          </a:p>
          <a:p>
            <a:r>
              <a:rPr lang="tr-TR" sz="3000" b="1" dirty="0" smtClean="0">
                <a:solidFill>
                  <a:srgbClr val="FF0000"/>
                </a:solidFill>
              </a:rPr>
              <a:t>Subaylık seçim aşamasında Ham Söz, Sayısal ve          Eşit Ağırlık AYT puanları kullanılır. </a:t>
            </a:r>
          </a:p>
          <a:p>
            <a:r>
              <a:rPr lang="tr-TR" sz="3000" b="1" dirty="0" smtClean="0">
                <a:solidFill>
                  <a:srgbClr val="FF0000"/>
                </a:solidFill>
              </a:rPr>
              <a:t>Astsubaylık için ham TYT puanı kullanılır. </a:t>
            </a: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22114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sz="3200" dirty="0" smtClean="0"/>
              <a:t>AYT puanları birbirinden bağımsız hesaplanır 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4785395"/>
          </a:xfrm>
        </p:spPr>
        <p:txBody>
          <a:bodyPr>
            <a:normAutofit/>
          </a:bodyPr>
          <a:lstStyle/>
          <a:p>
            <a:r>
              <a:rPr lang="tr-TR" sz="3000" dirty="0" smtClean="0"/>
              <a:t>AYT </a:t>
            </a:r>
            <a:r>
              <a:rPr lang="tr-TR" sz="3000" dirty="0"/>
              <a:t>puanı hesaplanırken her alan için o alana kaynaklık eden iki </a:t>
            </a:r>
            <a:r>
              <a:rPr lang="tr-TR" sz="3000" dirty="0" smtClean="0"/>
              <a:t>AYT testi kullanılır. </a:t>
            </a:r>
          </a:p>
          <a:p>
            <a:r>
              <a:rPr lang="tr-TR" sz="3000" dirty="0" smtClean="0"/>
              <a:t>Örnek: AYT’de 3 teste giren adayın (MAT, FEN, Edebiyat Sos-1) sayısal puanı hesaplanırken Mat ve Fen testleri dikkate alınır, Edebiyat-sos-1 netleri Sayısal puanını etkilemez. </a:t>
            </a:r>
          </a:p>
          <a:p>
            <a:r>
              <a:rPr lang="tr-TR" sz="3000" dirty="0" smtClean="0"/>
              <a:t>Aynı şekilde bu adayın Eşit Ağırlık Puanı hesaplanırken de Mat ve Edebiyat Sos-1 netleri dikkate alınır, Fen netleri dikkate alınmaz.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/>
          </a:bodyPr>
          <a:lstStyle/>
          <a:p>
            <a:r>
              <a:rPr lang="tr-TR" sz="2800" dirty="0" smtClean="0"/>
              <a:t>YKS ALANLARI VE PUAN TÜRLERİ: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3600" b="1" dirty="0" smtClean="0">
                <a:solidFill>
                  <a:srgbClr val="C00000"/>
                </a:solidFill>
              </a:rPr>
              <a:t>TÜRKÇE SOSYAL </a:t>
            </a:r>
            <a:r>
              <a:rPr lang="tr-TR" sz="3600" b="1" dirty="0">
                <a:solidFill>
                  <a:srgbClr val="C00000"/>
                </a:solidFill>
              </a:rPr>
              <a:t>/</a:t>
            </a:r>
            <a:r>
              <a:rPr lang="tr-TR" sz="3600" b="1" dirty="0" smtClean="0">
                <a:solidFill>
                  <a:srgbClr val="C00000"/>
                </a:solidFill>
              </a:rPr>
              <a:t> SÖZEL ALAN: </a:t>
            </a:r>
          </a:p>
          <a:p>
            <a:pPr algn="ctr"/>
            <a:endParaRPr lang="tr-TR" sz="2400" dirty="0" smtClean="0"/>
          </a:p>
          <a:p>
            <a:pPr marL="0" indent="0" algn="ctr">
              <a:buNone/>
            </a:pPr>
            <a:endParaRPr lang="tr-TR" sz="2600" dirty="0" smtClean="0"/>
          </a:p>
          <a:p>
            <a:pPr marL="0" indent="0" algn="ctr">
              <a:buNone/>
            </a:pPr>
            <a:r>
              <a:rPr lang="tr-TR" sz="2600" dirty="0" smtClean="0"/>
              <a:t> SÖZEL (</a:t>
            </a:r>
            <a:r>
              <a:rPr lang="tr-TR" sz="2600" b="1" dirty="0" smtClean="0">
                <a:solidFill>
                  <a:srgbClr val="FF0000"/>
                </a:solidFill>
              </a:rPr>
              <a:t>SÖZ</a:t>
            </a:r>
            <a:r>
              <a:rPr lang="tr-TR" sz="2600" dirty="0" smtClean="0"/>
              <a:t>)</a:t>
            </a:r>
          </a:p>
          <a:p>
            <a:pPr marL="0" indent="0" algn="ctr">
              <a:buNone/>
            </a:pPr>
            <a:endParaRPr lang="tr-TR" sz="2600" dirty="0" smtClean="0"/>
          </a:p>
          <a:p>
            <a:pPr marL="0" indent="0" algn="ctr">
              <a:buNone/>
            </a:pPr>
            <a:r>
              <a:rPr lang="tr-TR" sz="2600" dirty="0" smtClean="0"/>
              <a:t>       AYT’DE GİRMESİ GEREKEN SINAVLAR   </a:t>
            </a:r>
          </a:p>
          <a:p>
            <a:pPr marL="0" indent="0" algn="ctr">
              <a:buNone/>
            </a:pPr>
            <a:endParaRPr lang="tr-TR" sz="2600" dirty="0" smtClean="0"/>
          </a:p>
          <a:p>
            <a:pPr marL="0" indent="0" algn="ctr">
              <a:buNone/>
            </a:pPr>
            <a:r>
              <a:rPr lang="tr-TR" sz="2600" b="1" dirty="0" smtClean="0"/>
              <a:t>YKS’DE EDEBİYAT - SOSYAL BİLİMLER 1 SINAVI 40 SORU</a:t>
            </a:r>
          </a:p>
          <a:p>
            <a:pPr marL="0" indent="0" algn="ctr">
              <a:buNone/>
            </a:pPr>
            <a:r>
              <a:rPr lang="tr-TR" sz="2600" b="1" dirty="0" smtClean="0"/>
              <a:t>  ve </a:t>
            </a:r>
          </a:p>
          <a:p>
            <a:pPr marL="0" indent="0" algn="ctr">
              <a:buNone/>
            </a:pPr>
            <a:r>
              <a:rPr lang="tr-TR" sz="2600" b="1" dirty="0" smtClean="0"/>
              <a:t>             SOSYAL BİLİMLER 2 SINAVI 40 SORU</a:t>
            </a:r>
            <a:endParaRPr lang="tr-TR" sz="2600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C00000"/>
                </a:solidFill>
              </a:rPr>
              <a:t>EŞİT AĞIRLIK / TÜRKÇE MATEMATİK ALAN</a:t>
            </a:r>
            <a:endParaRPr lang="tr-TR" sz="40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 algn="ctr"/>
            <a:endParaRPr lang="tr-TR" sz="2800" dirty="0" smtClean="0"/>
          </a:p>
          <a:p>
            <a:pPr marL="0" indent="0" algn="ctr">
              <a:buNone/>
            </a:pPr>
            <a:r>
              <a:rPr lang="tr-TR" sz="2800" dirty="0" smtClean="0"/>
              <a:t> EŞİT AĞIRLIK  (</a:t>
            </a:r>
            <a:r>
              <a:rPr lang="tr-TR" sz="2800" b="1" dirty="0" smtClean="0">
                <a:solidFill>
                  <a:srgbClr val="FF0000"/>
                </a:solidFill>
              </a:rPr>
              <a:t>EA</a:t>
            </a:r>
            <a:r>
              <a:rPr lang="tr-TR" sz="2800" dirty="0" smtClean="0"/>
              <a:t>)</a:t>
            </a:r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dirty="0" smtClean="0"/>
              <a:t>   AYT’DE </a:t>
            </a:r>
            <a:r>
              <a:rPr lang="tr-TR" sz="2800" dirty="0"/>
              <a:t>GİRMESİ GEREKEN </a:t>
            </a:r>
            <a:r>
              <a:rPr lang="tr-TR" sz="2800" dirty="0" smtClean="0"/>
              <a:t>SINAVLAR</a:t>
            </a:r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b="1" dirty="0"/>
              <a:t>YKS’DE EDEBİYAT - SOSYAL BİLİMLER 1 SINAVI 40 SORU</a:t>
            </a:r>
          </a:p>
          <a:p>
            <a:pPr marL="0" indent="0" algn="ctr">
              <a:buNone/>
            </a:pPr>
            <a:r>
              <a:rPr lang="tr-TR" sz="2800" b="1" dirty="0"/>
              <a:t>  ve </a:t>
            </a:r>
          </a:p>
          <a:p>
            <a:pPr marL="0" indent="0" algn="ctr">
              <a:buNone/>
            </a:pPr>
            <a:r>
              <a:rPr lang="tr-TR" sz="2800" b="1" dirty="0" smtClean="0"/>
              <a:t>METEMATİK SINAVI </a:t>
            </a:r>
            <a:r>
              <a:rPr lang="tr-TR" sz="2800" b="1" dirty="0"/>
              <a:t>40 SORU</a:t>
            </a:r>
          </a:p>
          <a:p>
            <a:pPr marL="0" indent="0" algn="ctr">
              <a:buNone/>
            </a:pPr>
            <a:endParaRPr lang="tr-TR" sz="2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</a:rPr>
              <a:t>SAYISAL / MATEMATİK FEN ALAN</a:t>
            </a:r>
            <a:endParaRPr lang="tr-TR" sz="40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algn="ctr"/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 </a:t>
            </a:r>
            <a:r>
              <a:rPr lang="tr-TR" sz="2800" dirty="0" smtClean="0"/>
              <a:t>SAYISAL(</a:t>
            </a:r>
            <a:r>
              <a:rPr lang="tr-TR" sz="2800" b="1" dirty="0" smtClean="0">
                <a:solidFill>
                  <a:srgbClr val="FF0000"/>
                </a:solidFill>
              </a:rPr>
              <a:t>SAY</a:t>
            </a:r>
            <a:r>
              <a:rPr lang="tr-TR" sz="2800" dirty="0" smtClean="0"/>
              <a:t>)</a:t>
            </a:r>
            <a:endParaRPr lang="tr-TR" sz="2800" dirty="0"/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   </a:t>
            </a:r>
            <a:r>
              <a:rPr lang="tr-TR" sz="2800" dirty="0" smtClean="0"/>
              <a:t>AYT’DE </a:t>
            </a:r>
            <a:r>
              <a:rPr lang="tr-TR" sz="2800" dirty="0"/>
              <a:t>GİRMESİ GEREKEN SINAVLAR</a:t>
            </a:r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b="1" dirty="0" smtClean="0"/>
              <a:t>FEN BİLİMLERİ SINAVI 40 SORU</a:t>
            </a:r>
            <a:endParaRPr lang="tr-TR" sz="2800" b="1" dirty="0"/>
          </a:p>
          <a:p>
            <a:pPr marL="0" indent="0" algn="ctr">
              <a:buNone/>
            </a:pPr>
            <a:r>
              <a:rPr lang="tr-TR" sz="2800" b="1" dirty="0"/>
              <a:t>  ve </a:t>
            </a:r>
          </a:p>
          <a:p>
            <a:pPr marL="0" indent="0" algn="ctr">
              <a:buNone/>
            </a:pPr>
            <a:r>
              <a:rPr lang="tr-TR" sz="2800" b="1" dirty="0"/>
              <a:t>METEMATİK SINAVI 40 SOR</a:t>
            </a:r>
            <a:endParaRPr lang="tr-TR" sz="2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BAŞARI SINIRLAMASI ŞARTI: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Tıp:                        50.000 (Sayısal puanda)</a:t>
            </a:r>
          </a:p>
          <a:p>
            <a:r>
              <a:rPr lang="tr-TR" dirty="0" smtClean="0"/>
              <a:t>Diş Hekimliği       80.000 (Sayısal Puanda)</a:t>
            </a:r>
          </a:p>
          <a:p>
            <a:r>
              <a:rPr lang="tr-TR" dirty="0" smtClean="0"/>
              <a:t>Eczacılık              100.000 (Sayısal Puanda)</a:t>
            </a:r>
          </a:p>
          <a:p>
            <a:r>
              <a:rPr lang="tr-TR" dirty="0" smtClean="0"/>
              <a:t>Hukuk:                125.000 (EA Puanda) </a:t>
            </a:r>
            <a:endParaRPr lang="tr-TR" sz="2400" dirty="0" smtClean="0"/>
          </a:p>
          <a:p>
            <a:r>
              <a:rPr lang="tr-TR" dirty="0" smtClean="0"/>
              <a:t>Mimarlık:            250.000 </a:t>
            </a:r>
            <a:r>
              <a:rPr lang="tr-TR" dirty="0"/>
              <a:t>(Sayısal puanda</a:t>
            </a:r>
            <a:r>
              <a:rPr lang="tr-TR" dirty="0" smtClean="0"/>
              <a:t>)</a:t>
            </a:r>
          </a:p>
          <a:p>
            <a:r>
              <a:rPr lang="tr-TR" dirty="0" smtClean="0"/>
              <a:t>Öğretmenlik ve PDR: 300.000 (Say-EA-Söz-Dil Puanda)</a:t>
            </a:r>
          </a:p>
          <a:p>
            <a:r>
              <a:rPr lang="tr-TR" dirty="0"/>
              <a:t>Mühendislikler: </a:t>
            </a:r>
            <a:r>
              <a:rPr lang="tr-TR" dirty="0" smtClean="0"/>
              <a:t>300.000 </a:t>
            </a:r>
            <a:r>
              <a:rPr lang="tr-TR" dirty="0"/>
              <a:t>(Sayısal puanda</a:t>
            </a:r>
            <a:r>
              <a:rPr lang="tr-TR" dirty="0" smtClean="0"/>
              <a:t>)</a:t>
            </a:r>
            <a:endParaRPr lang="tr-TR" dirty="0"/>
          </a:p>
          <a:p>
            <a:pPr marL="0" indent="0">
              <a:buNone/>
            </a:pPr>
            <a:r>
              <a:rPr lang="tr-TR" sz="2600" dirty="0">
                <a:solidFill>
                  <a:srgbClr val="C00000"/>
                </a:solidFill>
              </a:rPr>
              <a:t> </a:t>
            </a:r>
            <a:r>
              <a:rPr lang="tr-TR" sz="2600" dirty="0" smtClean="0">
                <a:solidFill>
                  <a:srgbClr val="C00000"/>
                </a:solidFill>
              </a:rPr>
              <a:t>  (Su, Orman ve Ziraat mühendislikleri hariç)</a:t>
            </a:r>
          </a:p>
          <a:p>
            <a:pPr marL="0" indent="0">
              <a:buNone/>
            </a:pPr>
            <a:r>
              <a:rPr lang="tr-TR" sz="2800" b="1" dirty="0" smtClean="0"/>
              <a:t>Adayların bu programları tercih edebilmeleri için ilgili puan türlerinde, belirtilen başarı sırası içinde olması gerekmektedir. </a:t>
            </a:r>
            <a:endParaRPr lang="tr-TR" sz="2800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ÖZEL YETENEKLE ÖĞRENCİ ALAN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sz="2800" b="1" dirty="0" smtClean="0">
                <a:solidFill>
                  <a:srgbClr val="002060"/>
                </a:solidFill>
              </a:rPr>
              <a:t>Beden Eğitimi ve Spor Öğretmenliği</a:t>
            </a:r>
          </a:p>
          <a:p>
            <a:r>
              <a:rPr lang="tr-TR" sz="2800" b="1" dirty="0" smtClean="0">
                <a:solidFill>
                  <a:srgbClr val="002060"/>
                </a:solidFill>
              </a:rPr>
              <a:t>Engellilerde Beden Eğitimi Öğretmenliği </a:t>
            </a:r>
          </a:p>
          <a:p>
            <a:r>
              <a:rPr lang="tr-TR" sz="2800" b="1" dirty="0" smtClean="0">
                <a:solidFill>
                  <a:srgbClr val="002060"/>
                </a:solidFill>
              </a:rPr>
              <a:t>Müzik Öğretmenliği</a:t>
            </a:r>
          </a:p>
          <a:p>
            <a:r>
              <a:rPr lang="tr-TR" sz="2800" b="1" dirty="0" smtClean="0">
                <a:solidFill>
                  <a:srgbClr val="002060"/>
                </a:solidFill>
              </a:rPr>
              <a:t>Resim Öğretmenliği </a:t>
            </a:r>
          </a:p>
          <a:p>
            <a:pPr marL="0" indent="0">
              <a:buNone/>
            </a:pPr>
            <a:endParaRPr lang="tr-TR" sz="2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tr-TR" sz="2800" b="1" dirty="0" smtClean="0"/>
              <a:t>   Programlarını tercih edebilmek için Y- TYT’den ilk 800.000 başarı sırasında olmak gerekir. </a:t>
            </a:r>
          </a:p>
          <a:p>
            <a:pPr marL="0" indent="0">
              <a:buNone/>
            </a:pPr>
            <a:r>
              <a:rPr lang="tr-TR" sz="2800" b="1" dirty="0"/>
              <a:t> </a:t>
            </a:r>
            <a:r>
              <a:rPr lang="tr-TR" sz="2800" b="1" dirty="0" smtClean="0"/>
              <a:t>  Bu şartı sağlayan daha sonra özel yetenek sınavına katılabilir. </a:t>
            </a:r>
          </a:p>
          <a:p>
            <a:pPr marL="0" indent="0">
              <a:buNone/>
            </a:pPr>
            <a:endParaRPr lang="tr-TR" sz="2800" b="1" dirty="0" smtClean="0"/>
          </a:p>
          <a:p>
            <a:pPr marL="0" indent="0">
              <a:buNone/>
            </a:pPr>
            <a:r>
              <a:rPr lang="tr-TR" sz="2800" b="1" dirty="0" smtClean="0"/>
              <a:t>  Not: Bunların dışındaki özel yetenek programlarına ön başvuru üniversitelerin belirleyeceği TYT puanı istenecektir.</a:t>
            </a:r>
          </a:p>
          <a:p>
            <a:pPr marL="0" indent="0">
              <a:buNone/>
            </a:pPr>
            <a:endParaRPr lang="tr-TR" sz="2800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MTOK Aynen devam edecektir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Meslek lisesi mezunlarının alanları ile ilgili 2 yıllık önlisans programları için aldıkları ek puan hakkı TYT’de devam etmektedir. 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30/03/2012 tarihinden önce meslek lisesi mezunu yada öğrencisi olan adayların ilgili lisans programları için aldıkları ek puan hakkı devam etmektedir. </a:t>
            </a:r>
            <a:endParaRPr lang="tr-T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rmAutofit/>
          </a:bodyPr>
          <a:lstStyle/>
          <a:p>
            <a:r>
              <a:rPr lang="tr-TR" dirty="0" smtClean="0"/>
              <a:t>TÜM ÜNİVERSİTE ADAYLARINA BAŞARILAR DİLERİZ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492896"/>
            <a:ext cx="8136904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400" b="1" dirty="0" smtClean="0">
                <a:solidFill>
                  <a:schemeClr val="accent2">
                    <a:lumMod val="50000"/>
                  </a:schemeClr>
                </a:solidFill>
              </a:rPr>
              <a:t>Mesut Sabancı </a:t>
            </a:r>
          </a:p>
          <a:p>
            <a:pPr marL="0" indent="0" algn="ctr">
              <a:buNone/>
            </a:pPr>
            <a:endParaRPr lang="tr-TR" sz="3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tr-TR" sz="2600" b="1" dirty="0">
                <a:solidFill>
                  <a:srgbClr val="002060"/>
                </a:solidFill>
                <a:sym typeface="+mn-ea"/>
              </a:rPr>
              <a:t>Inst: @rehbermesut     </a:t>
            </a:r>
            <a:r>
              <a:rPr lang="tr-TR" sz="2600" b="1" dirty="0" smtClean="0">
                <a:solidFill>
                  <a:srgbClr val="002060"/>
                </a:solidFill>
                <a:sym typeface="+mn-ea"/>
              </a:rPr>
              <a:t>Twitter@genctercih</a:t>
            </a:r>
            <a:endParaRPr lang="tr-TR" sz="26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tr-TR" sz="3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Lütfen öncelikle resmi kurumlardan (YÖK, ÖSYM, MEB vb.) yapılan duyuruları dikkate alınız.</a:t>
            </a:r>
          </a:p>
          <a:p>
            <a:pPr marL="0" indent="0" algn="ctr">
              <a:buNone/>
            </a:pPr>
            <a:endParaRPr lang="tr-TR" sz="2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1656184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TYT NEDİR? (BİRİNCİ AŞAMA SINAVI)</a:t>
            </a:r>
            <a:br>
              <a:rPr lang="tr-TR" sz="3600" b="1" dirty="0" smtClean="0">
                <a:solidFill>
                  <a:srgbClr val="C00000"/>
                </a:solidFill>
              </a:rPr>
            </a:br>
            <a:r>
              <a:rPr lang="tr-TR" sz="3600" b="1" dirty="0" smtClean="0">
                <a:solidFill>
                  <a:srgbClr val="C00000"/>
                </a:solidFill>
              </a:rPr>
              <a:t>TEMEL YETENEK TESTİ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772816"/>
            <a:ext cx="8435280" cy="4353347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İlk aşama sınavı olup yükseköğretime geçiş yapmak isteyen tüm adayların girmesi gereken bir sınavdır. </a:t>
            </a:r>
          </a:p>
          <a:p>
            <a:r>
              <a:rPr lang="tr-TR" dirty="0"/>
              <a:t>Temel Yeterlilik, adayların sözel ve sayısal alanlarda sahip olmaları beklenen </a:t>
            </a:r>
            <a:r>
              <a:rPr lang="tr-TR" dirty="0" smtClean="0"/>
              <a:t>temel düzeyde bilgi</a:t>
            </a:r>
            <a:r>
              <a:rPr lang="tr-TR" dirty="0"/>
              <a:t>, </a:t>
            </a:r>
            <a:r>
              <a:rPr lang="tr-TR" dirty="0" smtClean="0"/>
              <a:t>beceri, hazır bulunuşluk </a:t>
            </a:r>
            <a:r>
              <a:rPr lang="tr-TR" dirty="0"/>
              <a:t>ve yetkinlikleri kapsar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800" b="1" dirty="0" smtClean="0">
                <a:solidFill>
                  <a:srgbClr val="C00000"/>
                </a:solidFill>
              </a:rPr>
              <a:t>SÖZEL MANTIK (40 TÜRKÇE 20 SOSYAL)</a:t>
            </a:r>
            <a:endParaRPr lang="tr-TR" sz="38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Amaç Türkçe ve Sosyal soruları ile;</a:t>
            </a:r>
          </a:p>
          <a:p>
            <a:r>
              <a:rPr lang="tr-TR" dirty="0"/>
              <a:t>Türkçeyi doğru kullanma, okuduğunu anlama ve yorumlama, kelime hazinesi, temel cümle bilgisi ve imla kurallarını kullanma becerileri ölçülecektir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Adayın sosyal alanda ki beceri, kavrama muhakeme, akıl yürütme ve çıkarım noktalarında yeterliliğini ölçmektir. </a:t>
            </a:r>
          </a:p>
          <a:p>
            <a:r>
              <a:rPr lang="tr-TR" b="1" u="sng" dirty="0" smtClean="0">
                <a:solidFill>
                  <a:srgbClr val="0070C0"/>
                </a:solidFill>
              </a:rPr>
              <a:t>Adayın Sosyal Bilimler alanına olan yatkınlığını ve temel bilgi birikimini ölçmek için yapılacaktır. </a:t>
            </a:r>
            <a:endParaRPr lang="tr-TR" b="1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8892480" cy="994122"/>
          </a:xfrm>
        </p:spPr>
        <p:txBody>
          <a:bodyPr>
            <a:normAutofit/>
          </a:bodyPr>
          <a:lstStyle/>
          <a:p>
            <a:r>
              <a:rPr lang="tr-TR" sz="3800" b="1" dirty="0" smtClean="0">
                <a:solidFill>
                  <a:srgbClr val="C00000"/>
                </a:solidFill>
              </a:rPr>
              <a:t>SAYISAL MANTIK (40 MATEMATİK 20 FEN)</a:t>
            </a:r>
            <a:endParaRPr lang="tr-TR" sz="38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256584"/>
          </a:xfrm>
        </p:spPr>
        <p:txBody>
          <a:bodyPr>
            <a:normAutofit/>
          </a:bodyPr>
          <a:lstStyle/>
          <a:p>
            <a:r>
              <a:rPr lang="tr-TR" dirty="0" smtClean="0"/>
              <a:t>Amaç Matematik ve Fen Soruları ile;</a:t>
            </a:r>
          </a:p>
          <a:p>
            <a:r>
              <a:rPr lang="tr-TR" dirty="0"/>
              <a:t> </a:t>
            </a:r>
            <a:r>
              <a:rPr lang="tr-TR" dirty="0" smtClean="0"/>
              <a:t>Temel </a:t>
            </a:r>
            <a:r>
              <a:rPr lang="tr-TR" dirty="0"/>
              <a:t>matematik </a:t>
            </a:r>
            <a:r>
              <a:rPr lang="tr-TR" dirty="0" smtClean="0"/>
              <a:t>ve Fen Bilimleri alanında, </a:t>
            </a:r>
            <a:r>
              <a:rPr lang="tr-TR" dirty="0"/>
              <a:t>bilim kavramlarını kullanma ve bu kavramları kullanarak işlem yapma, temel matematiksel ilişkilerden yararlanarak soyut işlemler yapma, temel matematik prensiplerini ve işlemlerini gündelik hayatta uygulama becerileri ölçülecektir</a:t>
            </a:r>
            <a:r>
              <a:rPr lang="tr-TR" dirty="0" smtClean="0"/>
              <a:t>.</a:t>
            </a:r>
          </a:p>
          <a:p>
            <a:r>
              <a:rPr lang="tr-TR" b="1" u="sng" dirty="0" smtClean="0">
                <a:solidFill>
                  <a:srgbClr val="0070C0"/>
                </a:solidFill>
              </a:rPr>
              <a:t>Adayın Fen Bilimleri alanına olan yatkınlığını ve temel bilgi birikimini ölçmek için yapılacaktır.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TYT KAPSAMI 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TARİH: 9-10. sınıf ve İnkılap Tarihi</a:t>
            </a:r>
          </a:p>
          <a:p>
            <a:r>
              <a:rPr lang="tr-TR" dirty="0" smtClean="0"/>
              <a:t>Coğrafya: 9-10. sınıf</a:t>
            </a:r>
          </a:p>
          <a:p>
            <a:r>
              <a:rPr lang="tr-TR" dirty="0" smtClean="0"/>
              <a:t>Felsefe (Ortak Zorunlu Felsefedir) </a:t>
            </a:r>
          </a:p>
          <a:p>
            <a:r>
              <a:rPr lang="tr-TR" dirty="0" smtClean="0"/>
              <a:t>Din Kültürü: (Ortak Zorunlu) </a:t>
            </a:r>
          </a:p>
          <a:p>
            <a:r>
              <a:rPr lang="tr-TR" dirty="0" smtClean="0"/>
              <a:t>Fizik, Kimya Biyoloji: 9. ve 10. sınıf. </a:t>
            </a:r>
          </a:p>
          <a:p>
            <a:r>
              <a:rPr lang="tr-TR" dirty="0" smtClean="0"/>
              <a:t>Matematik: 9. ve 10. Sınıf (Mat-</a:t>
            </a:r>
            <a:r>
              <a:rPr lang="tr-TR" dirty="0" err="1" smtClean="0"/>
              <a:t>Geo</a:t>
            </a:r>
            <a:r>
              <a:rPr lang="tr-TR" dirty="0" smtClean="0"/>
              <a:t> Konuları)</a:t>
            </a:r>
          </a:p>
          <a:p>
            <a:r>
              <a:rPr lang="tr-TR" dirty="0" smtClean="0"/>
              <a:t>Türkçe: Dil Anlatım Dersi ve Paragraf Konuları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0070C0"/>
                </a:solidFill>
              </a:rPr>
              <a:t>TYT UYGULANIŞI</a:t>
            </a:r>
            <a:endParaRPr lang="tr-TR" sz="3600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HAZİRANDA CUMARTESİ GÜNÜ UYGULANACAKTIR</a:t>
            </a:r>
          </a:p>
          <a:p>
            <a:endParaRPr lang="tr-TR" sz="2400" b="1" dirty="0"/>
          </a:p>
          <a:p>
            <a:r>
              <a:rPr lang="tr-TR" sz="2400" b="1" dirty="0" smtClean="0"/>
              <a:t>TEK SORU KİTAPÇIĞI DAĞITILACAKTIR.</a:t>
            </a:r>
          </a:p>
          <a:p>
            <a:endParaRPr lang="tr-TR" sz="2400" b="1" dirty="0" smtClean="0"/>
          </a:p>
          <a:p>
            <a:r>
              <a:rPr lang="tr-TR" sz="2400" b="1" dirty="0" smtClean="0">
                <a:solidFill>
                  <a:srgbClr val="C00000"/>
                </a:solidFill>
              </a:rPr>
              <a:t>SINAV SÜRESİ 120 SORU İÇİN 165 DAKİKADIR. </a:t>
            </a:r>
          </a:p>
          <a:p>
            <a:endParaRPr lang="tr-TR" sz="2400" b="1" dirty="0" smtClean="0"/>
          </a:p>
          <a:p>
            <a:r>
              <a:rPr lang="tr-TR" sz="2400" b="1" dirty="0" smtClean="0"/>
              <a:t>TYT BAŞLAMA SAATİ 10:15, SALONA SON GİRİŞ 10:00</a:t>
            </a:r>
          </a:p>
          <a:p>
            <a:endParaRPr lang="tr-TR" sz="2400" b="1" dirty="0"/>
          </a:p>
          <a:p>
            <a:r>
              <a:rPr lang="tr-TR" sz="2400" b="1" dirty="0" smtClean="0"/>
              <a:t>4 YANLIŞ BİR DOĞRUYU GÖTÜRECEKTİR.</a:t>
            </a:r>
            <a:endParaRPr lang="tr-TR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r>
              <a:rPr lang="tr-TR" b="1" dirty="0" smtClean="0"/>
              <a:t>TYT SORU DAĞILIMLAR </a:t>
            </a:r>
            <a:r>
              <a:rPr lang="tr-TR" b="1" dirty="0" smtClean="0">
                <a:solidFill>
                  <a:schemeClr val="tx2"/>
                </a:solidFill>
              </a:rPr>
              <a:t>(</a:t>
            </a:r>
            <a:r>
              <a:rPr lang="tr-TR" sz="3800" b="1" dirty="0" smtClean="0">
                <a:solidFill>
                  <a:schemeClr val="tx2"/>
                </a:solidFill>
              </a:rPr>
              <a:t>135 </a:t>
            </a:r>
            <a:r>
              <a:rPr lang="tr-TR" sz="3800" b="1" dirty="0" err="1" smtClean="0">
                <a:solidFill>
                  <a:schemeClr val="tx2"/>
                </a:solidFill>
              </a:rPr>
              <a:t>dk</a:t>
            </a:r>
            <a:r>
              <a:rPr lang="tr-TR" sz="3800" b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7283152" cy="3989040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1026" name="Picture 2" descr="C:\Users\Senay\Desktop\2020 YKS SÜRECİ\sour sayıs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56543"/>
            <a:ext cx="5077793" cy="5426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1301</Words>
  <Application>Microsoft Office PowerPoint</Application>
  <PresentationFormat>Ekran Gösterisi (4:3)</PresentationFormat>
  <Paragraphs>210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0" baseType="lpstr">
      <vt:lpstr>Ofis Teması</vt:lpstr>
      <vt:lpstr>2024 YKS </vt:lpstr>
      <vt:lpstr>2024 YKS SINAVLARI:</vt:lpstr>
      <vt:lpstr>TAHMİNİ 2024 YKS TARİHLERİ </vt:lpstr>
      <vt:lpstr>TYT NEDİR? (BİRİNCİ AŞAMA SINAVI) TEMEL YETENEK TESTİ</vt:lpstr>
      <vt:lpstr>SÖZEL MANTIK (40 TÜRKÇE 20 SOSYAL)</vt:lpstr>
      <vt:lpstr>SAYISAL MANTIK (40 MATEMATİK 20 FEN)</vt:lpstr>
      <vt:lpstr>TYT KAPSAMI </vt:lpstr>
      <vt:lpstr>TYT UYGULANIŞI</vt:lpstr>
      <vt:lpstr>TYT SORU DAĞILIMLAR (135 dk)</vt:lpstr>
      <vt:lpstr>ADAYLARA TAVSİYEMİZ</vt:lpstr>
      <vt:lpstr>PowerPoint Sunusu</vt:lpstr>
      <vt:lpstr>TYT’de ders başına her bir netin yaklaşık değeri</vt:lpstr>
      <vt:lpstr>TYT’DE PUANI HESAPLANANLAR</vt:lpstr>
      <vt:lpstr>TYT PUANI İLE ASKER ve POLİS MESLEK YÜKSEKOKULU ÖN BAŞVURULARI</vt:lpstr>
      <vt:lpstr>YKS’DE İKİNCİ AŞAMA SINAVLARI:</vt:lpstr>
      <vt:lpstr>AYT ve YDT UYGULANIŞI  </vt:lpstr>
      <vt:lpstr>AYT DERS KAPSAMLARI ve SORU SAYILARI </vt:lpstr>
      <vt:lpstr>Tarih-1 ve Coğrafya-1 Kapsamı</vt:lpstr>
      <vt:lpstr>Sosyal Bilimler-2 Sınavı: </vt:lpstr>
      <vt:lpstr>Sosyal Bilimler-2 Ders Kapsamları</vt:lpstr>
      <vt:lpstr>Fen Bilimleri Sınavı:  Bu derslerin tüm lise müfredatını kapsar. </vt:lpstr>
      <vt:lpstr>Matematik Sınavı:    Tüm Lise Matematik ve Geometri konularını kapsamaktadır.   Yaklaşık 30 mat 10 geometri sorusu sorulacaktır</vt:lpstr>
      <vt:lpstr>Dil Sınavı:</vt:lpstr>
      <vt:lpstr>AYT UYGULANIŞI</vt:lpstr>
      <vt:lpstr>ALAN YETERLİKİK TESTİ SÜRELERİ </vt:lpstr>
      <vt:lpstr>PowerPoint Sunusu</vt:lpstr>
      <vt:lpstr>PowerPoint Sunusu</vt:lpstr>
      <vt:lpstr>PowerPoint Sunusu</vt:lpstr>
      <vt:lpstr>PowerPoint Sunusu</vt:lpstr>
      <vt:lpstr>PowerPoint Sunusu</vt:lpstr>
      <vt:lpstr>HATIRLATMALAR</vt:lpstr>
      <vt:lpstr>AYT puanları birbirinden bağımsız hesaplanır </vt:lpstr>
      <vt:lpstr>YKS ALANLARI VE PUAN TÜRLERİ:</vt:lpstr>
      <vt:lpstr>EŞİT AĞIRLIK / TÜRKÇE MATEMATİK ALAN</vt:lpstr>
      <vt:lpstr>SAYISAL / MATEMATİK FEN ALAN</vt:lpstr>
      <vt:lpstr>BAŞARI SINIRLAMASI ŞARTI:</vt:lpstr>
      <vt:lpstr>ÖZEL YETENEKLE ÖĞRENCİ ALAN</vt:lpstr>
      <vt:lpstr>   MTOK Aynen devam edecektir</vt:lpstr>
      <vt:lpstr>TÜM ÜNİVERSİTE ADAYLARINA BAŞARILAR DİLERİZ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ÖSYS YENİ SİSTEM BİLGİLENDİRMESİ (09/11/2017)</dc:title>
  <dc:creator>Senay</dc:creator>
  <cp:lastModifiedBy>Windows Kullanıcısı</cp:lastModifiedBy>
  <cp:revision>164</cp:revision>
  <dcterms:created xsi:type="dcterms:W3CDTF">2017-11-09T20:14:00Z</dcterms:created>
  <dcterms:modified xsi:type="dcterms:W3CDTF">2023-09-27T07:31:11Z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FAA1378C690143AFAA1DD95E8618294A_12</vt:lpwstr>
  </property>
  <property fmtid="{D5CDD505-2E9C-101B-9397-08002B2CF9AE}" pid="3" name="KSOProductBuildVer">
    <vt:lpwstr>1033-12.2.0.13201</vt:lpwstr>
  </property>
</Properties>
</file>